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62" r:id="rId2"/>
    <p:sldId id="274" r:id="rId3"/>
    <p:sldId id="275" r:id="rId4"/>
    <p:sldId id="276" r:id="rId5"/>
    <p:sldId id="278" r:id="rId6"/>
    <p:sldId id="285" r:id="rId7"/>
    <p:sldId id="289" r:id="rId8"/>
    <p:sldId id="312" r:id="rId9"/>
    <p:sldId id="277" r:id="rId10"/>
    <p:sldId id="279" r:id="rId11"/>
    <p:sldId id="281" r:id="rId12"/>
    <p:sldId id="284" r:id="rId13"/>
    <p:sldId id="291" r:id="rId14"/>
    <p:sldId id="292" r:id="rId15"/>
    <p:sldId id="282" r:id="rId16"/>
    <p:sldId id="309" r:id="rId17"/>
    <p:sldId id="310" r:id="rId18"/>
    <p:sldId id="283" r:id="rId19"/>
    <p:sldId id="290" r:id="rId20"/>
    <p:sldId id="286" r:id="rId21"/>
    <p:sldId id="287" r:id="rId22"/>
    <p:sldId id="288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6B2B12B-44E8-E941-B5E2-B7599FDF89B5}">
          <p14:sldIdLst>
            <p14:sldId id="262"/>
            <p14:sldId id="274"/>
          </p14:sldIdLst>
        </p14:section>
        <p14:section name="Checking data / visualizations" id="{CEDE273D-DB61-B64E-BADC-5C707F37E40A}">
          <p14:sldIdLst>
            <p14:sldId id="275"/>
            <p14:sldId id="276"/>
            <p14:sldId id="278"/>
            <p14:sldId id="285"/>
            <p14:sldId id="289"/>
            <p14:sldId id="312"/>
            <p14:sldId id="277"/>
            <p14:sldId id="279"/>
            <p14:sldId id="281"/>
            <p14:sldId id="284"/>
            <p14:sldId id="291"/>
            <p14:sldId id="292"/>
            <p14:sldId id="282"/>
            <p14:sldId id="309"/>
            <p14:sldId id="310"/>
            <p14:sldId id="283"/>
            <p14:sldId id="290"/>
            <p14:sldId id="286"/>
            <p14:sldId id="287"/>
            <p14:sldId id="28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96B24"/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83682"/>
  </p:normalViewPr>
  <p:slideViewPr>
    <p:cSldViewPr snapToGrid="0">
      <p:cViewPr varScale="1">
        <p:scale>
          <a:sx n="103" d="100"/>
          <a:sy n="103" d="100"/>
        </p:scale>
        <p:origin x="608" y="184"/>
      </p:cViewPr>
      <p:guideLst/>
    </p:cSldViewPr>
  </p:slideViewPr>
  <p:outlineViewPr>
    <p:cViewPr>
      <p:scale>
        <a:sx n="33" d="100"/>
        <a:sy n="33" d="100"/>
      </p:scale>
      <p:origin x="0" y="-1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D1EB4-F37D-7F4F-B96E-519D8F231415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4D4A-3C6D-3543-B453-E3C017326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40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6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3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Typhoid- vi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VaccZyme</a:t>
            </a:r>
            <a:r>
              <a:rPr lang="en-US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VZV glycoprotein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France, multiple SARS-CoV-2 biomarkers (spike here, but could also go on to combine information from also RBD and nucleocapsid 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Across vaccine preventable diseases (or VPDs), It is known and expected that immune responses to vaccines wane / decline over time, 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However, the magnitude of this decay or factors that might influence this decay, while hypothesized, are largely unquantified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Particularly, most proposed mechanisms often most heavily impact low- and middle-income countries. </a:t>
            </a:r>
          </a:p>
          <a:p>
            <a:pPr marL="628650" lvl="1" indent="-171450">
              <a:buFontTx/>
              <a:buChar char="-"/>
            </a:pPr>
            <a:endParaRPr lang="en-US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Harding"/>
            </a:endParaRPr>
          </a:p>
          <a:p>
            <a:pPr marL="171450" lvl="0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For example, a recent paper published in Nature Microbiology examined waning measles antibody titers from longitudinal cohorts of paired mothers and children from China.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They observed these expected declining titers by age and examined factors such as maternal antibody concentration and date of vaccination and how they both may predict titer level by age. </a:t>
            </a:r>
          </a:p>
          <a:p>
            <a:pPr marL="628650" lvl="1" indent="-171450">
              <a:buFontTx/>
              <a:buChar char="-"/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Harding"/>
              </a:rPr>
              <a:t>However, they did not examine any other additional factors that might influence this decay rate, like nutritional status or other immune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BF29-1425-6242-AA0D-76F11D189F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Tetanus vaccination currently recommended in a 3 dose schedule before age 6 months.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Because of substantial expected antibody waning, WHO recommends 3 booster doses be administered to ensure protection and contribute to reduced tetanus incidence and fewer outbreaks, and achieve and maintain maternal and neonatal tetanus elimination. 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Vaccination programs in each country set their own schedule for both primary and booster tetanus vaccination, which vary non-trivially between regions. </a:t>
            </a: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LMICs use a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6.10.14 week schedule 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their primary dose series, but have very different schedules for booster doses.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BF29-1425-6242-AA0D-76F11D189F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7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tetanus antibody titer half-life was estimated to be 3.9 years (95% confidence interval (CI): 3.5–4.4 years); the estimated age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-reversion is 8.1-years-old (95% CI: 7.2- to 9.2-years-old).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2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B4F9-4BDF-F268-DBC5-3B6F7FEEC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71" y="1122363"/>
            <a:ext cx="10671858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ptos" panose="020B0004020202020204" pitchFamily="34" charset="0"/>
              </a:rPr>
              <a:t>Longitudinal analyses of serological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E7688-D4CA-8D00-FB7A-34971FFB0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23,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5911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FABC45-B4F8-6662-E660-307883D6941B}"/>
              </a:ext>
            </a:extLst>
          </p:cNvPr>
          <p:cNvSpPr/>
          <p:nvPr/>
        </p:nvSpPr>
        <p:spPr>
          <a:xfrm>
            <a:off x="6670195" y="1310340"/>
            <a:ext cx="5246887" cy="49683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E0EF9B-ADE1-3A69-E254-DD48CD12DF27}"/>
              </a:ext>
            </a:extLst>
          </p:cNvPr>
          <p:cNvSpPr/>
          <p:nvPr/>
        </p:nvSpPr>
        <p:spPr>
          <a:xfrm>
            <a:off x="385483" y="1601040"/>
            <a:ext cx="6083299" cy="46640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94EE7-14AA-3F2A-8487-5B073830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response to infection / vaccination</a:t>
            </a:r>
            <a:br>
              <a:rPr lang="en-US" dirty="0"/>
            </a:br>
            <a:r>
              <a:rPr lang="en-US" sz="3200" i="1" dirty="0"/>
              <a:t>Including immunogenicity studies</a:t>
            </a:r>
            <a:endParaRPr lang="en-US" i="1" dirty="0"/>
          </a:p>
        </p:txBody>
      </p:sp>
      <p:pic>
        <p:nvPicPr>
          <p:cNvPr id="7" name="Picture 6" descr="A screenshot of a medical information&#10;&#10;AI-generated content may be incorrect.">
            <a:extLst>
              <a:ext uri="{FF2B5EF4-FFF2-40B4-BE49-F238E27FC236}">
                <a16:creationId xmlns:a16="http://schemas.microsoft.com/office/drawing/2014/main" id="{8FB2C1DD-0CFA-56B0-5E9C-C66C838E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45" y="1876162"/>
            <a:ext cx="4598261" cy="1870165"/>
          </a:xfrm>
          <a:prstGeom prst="rect">
            <a:avLst/>
          </a:prstGeom>
        </p:spPr>
      </p:pic>
      <p:pic>
        <p:nvPicPr>
          <p:cNvPr id="9" name="Picture 8" descr="A close-up of a text&#10;&#10;AI-generated content may be incorrect.">
            <a:extLst>
              <a:ext uri="{FF2B5EF4-FFF2-40B4-BE49-F238E27FC236}">
                <a16:creationId xmlns:a16="http://schemas.microsoft.com/office/drawing/2014/main" id="{C82E9D55-009E-8A0C-F105-2CB46E48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11" y="1519022"/>
            <a:ext cx="4704072" cy="1639623"/>
          </a:xfrm>
          <a:prstGeom prst="rect">
            <a:avLst/>
          </a:prstGeom>
        </p:spPr>
      </p:pic>
      <p:pic>
        <p:nvPicPr>
          <p:cNvPr id="11" name="Picture 10" descr="A graph of men and women&#10;&#10;AI-generated content may be incorrect.">
            <a:extLst>
              <a:ext uri="{FF2B5EF4-FFF2-40B4-BE49-F238E27FC236}">
                <a16:creationId xmlns:a16="http://schemas.microsoft.com/office/drawing/2014/main" id="{63A3C74C-E8E6-215B-1493-CB84FBCD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80" t="8973" r="350"/>
          <a:stretch>
            <a:fillRect/>
          </a:stretch>
        </p:blipFill>
        <p:spPr>
          <a:xfrm>
            <a:off x="8527277" y="3278839"/>
            <a:ext cx="2168816" cy="2913205"/>
          </a:xfrm>
          <a:prstGeom prst="rect">
            <a:avLst/>
          </a:prstGeom>
        </p:spPr>
      </p:pic>
      <p:pic>
        <p:nvPicPr>
          <p:cNvPr id="4098" name="Picture 2" descr="Vaccines 09 00492 g001">
            <a:extLst>
              <a:ext uri="{FF2B5EF4-FFF2-40B4-BE49-F238E27FC236}">
                <a16:creationId xmlns:a16="http://schemas.microsoft.com/office/drawing/2014/main" id="{7DE921A3-F879-FD26-9CF1-C7DAFE3D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4" y="3867461"/>
            <a:ext cx="5762479" cy="21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aph of men and women&#10;&#10;AI-generated content may be incorrect.">
            <a:extLst>
              <a:ext uri="{FF2B5EF4-FFF2-40B4-BE49-F238E27FC236}">
                <a16:creationId xmlns:a16="http://schemas.microsoft.com/office/drawing/2014/main" id="{DAD18B96-9E6F-26DA-F5AC-5EB5199F11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73" r="86375"/>
          <a:stretch>
            <a:fillRect/>
          </a:stretch>
        </p:blipFill>
        <p:spPr>
          <a:xfrm>
            <a:off x="8004335" y="3278647"/>
            <a:ext cx="661547" cy="29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3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27D3-10CE-A670-4FC8-253C80B4D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Seroincidence</a:t>
            </a:r>
            <a:r>
              <a:rPr lang="en-US" dirty="0"/>
              <a:t> estimation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BCF109-CD28-0812-2BAA-84072E480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/>
          <a:stretch>
            <a:fillRect/>
          </a:stretch>
        </p:blipFill>
        <p:spPr bwMode="auto">
          <a:xfrm>
            <a:off x="7526722" y="267798"/>
            <a:ext cx="4070332" cy="291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86501-8E89-61C7-BA15-5191BD2BC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9154" cy="4351338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/>
              <a:t>Cross sectional data can show us the proportion of people seropositive / above some threshold at any given time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This is a metric of </a:t>
            </a:r>
            <a:r>
              <a:rPr lang="en-US" b="1" u="sng" dirty="0">
                <a:solidFill>
                  <a:schemeClr val="accent4"/>
                </a:solidFill>
              </a:rPr>
              <a:t>prevalence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Longitudinal data can show us changes within individuals in the population which allows us to estimate new infection/exposure 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This is a metric of </a:t>
            </a:r>
            <a:r>
              <a:rPr lang="en-US" b="1" u="sng" dirty="0">
                <a:solidFill>
                  <a:schemeClr val="accent4"/>
                </a:solidFill>
              </a:rPr>
              <a:t>incidence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435B1A-95BB-4C27-1F58-C45EE01AFCF4}"/>
              </a:ext>
            </a:extLst>
          </p:cNvPr>
          <p:cNvGrpSpPr/>
          <p:nvPr/>
        </p:nvGrpSpPr>
        <p:grpSpPr>
          <a:xfrm>
            <a:off x="5655212" y="2039815"/>
            <a:ext cx="6438313" cy="4229184"/>
            <a:chOff x="5655212" y="2039815"/>
            <a:chExt cx="6438313" cy="4229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317762-753C-C800-A250-A1DB0B36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8707" y="3429000"/>
              <a:ext cx="5434818" cy="28399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6C9C00-2DAA-00ED-6B7F-1432561FDF9F}"/>
                </a:ext>
              </a:extLst>
            </p:cNvPr>
            <p:cNvSpPr/>
            <p:nvPr/>
          </p:nvSpPr>
          <p:spPr>
            <a:xfrm>
              <a:off x="6096000" y="3588055"/>
              <a:ext cx="2686929" cy="82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D37B344-10BE-7476-1409-48A3424AB967}"/>
                </a:ext>
              </a:extLst>
            </p:cNvPr>
            <p:cNvCxnSpPr/>
            <p:nvPr/>
          </p:nvCxnSpPr>
          <p:spPr>
            <a:xfrm flipV="1">
              <a:off x="5655212" y="2039815"/>
              <a:ext cx="3319976" cy="13891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F42575E-0A36-6EF4-FAAB-1ACCDE13209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61991" y="1912719"/>
            <a:ext cx="4352191" cy="3480972"/>
          </a:xfrm>
          <a:prstGeom prst="curvedConnector3">
            <a:avLst>
              <a:gd name="adj1" fmla="val 9143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1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9518-353F-EB79-B900-1652FAA3E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Time-since-infection (TSI)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3F158-645D-C531-E45F-81E1A797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59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Use mathematical model to predict antibody level as a function of TSI (or vaccination) </a:t>
            </a:r>
          </a:p>
          <a:p>
            <a:r>
              <a:rPr lang="en-US" dirty="0"/>
              <a:t>Requires longitudinal samples following known exposure</a:t>
            </a:r>
          </a:p>
          <a:p>
            <a:r>
              <a:rPr lang="en-US" dirty="0"/>
              <a:t>Can use information from one or more antigens / biomarkers simultaneously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3A23E-A6A2-9CAF-3D0F-6D1F7AE4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9" y="4044021"/>
            <a:ext cx="11215141" cy="19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1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E638-A13C-D66B-84C7-72D660F9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61C03-11C7-5D9F-792E-EA13B1CC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52" y="2925301"/>
            <a:ext cx="6429532" cy="292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D1EDB-2F7A-C4AA-3A26-15FBD54DC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5" y="1683723"/>
            <a:ext cx="10846569" cy="1241578"/>
          </a:xfrm>
          <a:prstGeom prst="rect">
            <a:avLst/>
          </a:prstGeom>
        </p:spPr>
      </p:pic>
      <p:pic>
        <p:nvPicPr>
          <p:cNvPr id="6" name="Picture 5" descr="A screenshot of a medical history&#10;&#10;AI-generated content may be incorrect.">
            <a:extLst>
              <a:ext uri="{FF2B5EF4-FFF2-40B4-BE49-F238E27FC236}">
                <a16:creationId xmlns:a16="http://schemas.microsoft.com/office/drawing/2014/main" id="{9D498AAD-6E88-FB91-A1D8-F945C1CD2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0" y="3844955"/>
            <a:ext cx="4163915" cy="2078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73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4B59-B434-E280-3926-2360BA4E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E433-5D18-016D-6B25-A41F2E69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/>
          </a:bodyPr>
          <a:lstStyle/>
          <a:p>
            <a:r>
              <a:rPr lang="en-US" dirty="0"/>
              <a:t>Can use kinetics to understand rate of boosting following vaccination or infection</a:t>
            </a:r>
          </a:p>
          <a:p>
            <a:r>
              <a:rPr lang="en-US" dirty="0"/>
              <a:t>Additionally, asymptomatic cases or carriage</a:t>
            </a:r>
          </a:p>
        </p:txBody>
      </p:sp>
      <p:pic>
        <p:nvPicPr>
          <p:cNvPr id="3074" name="Picture 2" descr="The model-predicted MeV-specific neutralizing antibody level averages shown as error bars with 95% CI of the different age groups. The dashed line represents the cutoff for protection against measles (0.12 IU/mL). In fitting this model, the children who received an early vaccination but were seronegative at 14 months were excluded. Abbreviations: MeV, measles virus; MMR, measles, mumps and rubella.">
            <a:extLst>
              <a:ext uri="{FF2B5EF4-FFF2-40B4-BE49-F238E27FC236}">
                <a16:creationId xmlns:a16="http://schemas.microsoft.com/office/drawing/2014/main" id="{950B2B04-0E38-AB57-575C-421915F1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5" y="2099890"/>
            <a:ext cx="6993312" cy="40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D0C69-82FA-3240-8D19-D867543A5C2F}"/>
              </a:ext>
            </a:extLst>
          </p:cNvPr>
          <p:cNvSpPr txBox="1"/>
          <p:nvPr/>
        </p:nvSpPr>
        <p:spPr>
          <a:xfrm>
            <a:off x="11222683" y="307401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(MMR-0)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4F914-DE2D-2A30-9B4E-4018F31D0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472" y="193405"/>
            <a:ext cx="4254959" cy="1906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074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BFC4-5760-FB51-7C79-30FDEA65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Waning models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DD235D-6522-41B5-6D64-EEAECE8776AE}"/>
              </a:ext>
            </a:extLst>
          </p:cNvPr>
          <p:cNvCxnSpPr/>
          <p:nvPr/>
        </p:nvCxnSpPr>
        <p:spPr>
          <a:xfrm>
            <a:off x="592087" y="2372781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617B11-18F4-B68E-C6DB-7AFE15C8E3BE}"/>
              </a:ext>
            </a:extLst>
          </p:cNvPr>
          <p:cNvCxnSpPr>
            <a:cxnSpLocks/>
          </p:cNvCxnSpPr>
          <p:nvPr/>
        </p:nvCxnSpPr>
        <p:spPr>
          <a:xfrm flipH="1">
            <a:off x="592087" y="5071010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011B77-1A77-BC2D-D14C-977BF7A14B17}"/>
              </a:ext>
            </a:extLst>
          </p:cNvPr>
          <p:cNvCxnSpPr/>
          <p:nvPr/>
        </p:nvCxnSpPr>
        <p:spPr>
          <a:xfrm>
            <a:off x="4658419" y="2379589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7C7B77-B547-8EF1-67D9-BA3A1D8A22B1}"/>
              </a:ext>
            </a:extLst>
          </p:cNvPr>
          <p:cNvCxnSpPr>
            <a:cxnSpLocks/>
          </p:cNvCxnSpPr>
          <p:nvPr/>
        </p:nvCxnSpPr>
        <p:spPr>
          <a:xfrm flipH="1">
            <a:off x="4658419" y="5077818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EEEF96E6-303E-9276-C6DF-E36CEFDF7B32}"/>
              </a:ext>
            </a:extLst>
          </p:cNvPr>
          <p:cNvSpPr/>
          <p:nvPr/>
        </p:nvSpPr>
        <p:spPr>
          <a:xfrm rot="10800000">
            <a:off x="8837594" y="1460726"/>
            <a:ext cx="4960615" cy="2948927"/>
          </a:xfrm>
          <a:prstGeom prst="arc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75C708-E14C-BB90-DEB4-9C0C4AE1A0C1}"/>
              </a:ext>
            </a:extLst>
          </p:cNvPr>
          <p:cNvCxnSpPr/>
          <p:nvPr/>
        </p:nvCxnSpPr>
        <p:spPr>
          <a:xfrm>
            <a:off x="8571000" y="2379589"/>
            <a:ext cx="0" cy="26982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3C75D4-A263-9BDA-9618-6DEE23E43E27}"/>
              </a:ext>
            </a:extLst>
          </p:cNvPr>
          <p:cNvCxnSpPr>
            <a:cxnSpLocks/>
          </p:cNvCxnSpPr>
          <p:nvPr/>
        </p:nvCxnSpPr>
        <p:spPr>
          <a:xfrm flipH="1">
            <a:off x="8571000" y="5077818"/>
            <a:ext cx="28901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95A0B6-9EC4-3793-661C-6E3C38D574EA}"/>
              </a:ext>
            </a:extLst>
          </p:cNvPr>
          <p:cNvSpPr txBox="1"/>
          <p:nvPr/>
        </p:nvSpPr>
        <p:spPr>
          <a:xfrm>
            <a:off x="1430466" y="5209383"/>
            <a:ext cx="121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/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C0E959-5B4F-7D10-1031-0815A7AD1FC1}"/>
              </a:ext>
            </a:extLst>
          </p:cNvPr>
          <p:cNvSpPr txBox="1"/>
          <p:nvPr/>
        </p:nvSpPr>
        <p:spPr>
          <a:xfrm>
            <a:off x="9273754" y="5209383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log</a:t>
            </a:r>
            <a:r>
              <a:rPr lang="en-US" dirty="0"/>
              <a:t>(Time / Age)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4722C-EB2B-6CCC-677B-83084266F0CA}"/>
              </a:ext>
            </a:extLst>
          </p:cNvPr>
          <p:cNvSpPr txBox="1"/>
          <p:nvPr/>
        </p:nvSpPr>
        <p:spPr>
          <a:xfrm>
            <a:off x="5496798" y="5209383"/>
            <a:ext cx="121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/ 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C99988-64B1-357E-AA46-6AE86044F7A9}"/>
              </a:ext>
            </a:extLst>
          </p:cNvPr>
          <p:cNvSpPr txBox="1"/>
          <p:nvPr/>
        </p:nvSpPr>
        <p:spPr>
          <a:xfrm rot="16200000">
            <a:off x="18510" y="3641978"/>
            <a:ext cx="78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IU/mL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F06A4E-3CBC-94D4-A41E-7E4EED244025}"/>
              </a:ext>
            </a:extLst>
          </p:cNvPr>
          <p:cNvSpPr txBox="1"/>
          <p:nvPr/>
        </p:nvSpPr>
        <p:spPr>
          <a:xfrm rot="16200000">
            <a:off x="7765138" y="3518229"/>
            <a:ext cx="12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log</a:t>
            </a:r>
            <a:r>
              <a:rPr lang="en-US" dirty="0"/>
              <a:t>(IU/mL)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309646-15A5-D7EA-42A7-FF7F73C8CA99}"/>
              </a:ext>
            </a:extLst>
          </p:cNvPr>
          <p:cNvSpPr txBox="1"/>
          <p:nvPr/>
        </p:nvSpPr>
        <p:spPr>
          <a:xfrm rot="16200000">
            <a:off x="4083993" y="3518230"/>
            <a:ext cx="78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IU/mL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E9C8B-DA8D-B2D9-C5CE-3B08B0319AFF}"/>
              </a:ext>
            </a:extLst>
          </p:cNvPr>
          <p:cNvSpPr txBox="1"/>
          <p:nvPr/>
        </p:nvSpPr>
        <p:spPr>
          <a:xfrm>
            <a:off x="1768316" y="1989293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Linear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3F91F-0302-2CB2-17FB-5606D6FAEBE0}"/>
              </a:ext>
            </a:extLst>
          </p:cNvPr>
          <p:cNvSpPr txBox="1"/>
          <p:nvPr/>
        </p:nvSpPr>
        <p:spPr>
          <a:xfrm>
            <a:off x="5242202" y="1989294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Exponential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01FC8E-01FD-9B65-04A2-195BB0851992}"/>
              </a:ext>
            </a:extLst>
          </p:cNvPr>
          <p:cNvSpPr txBox="1"/>
          <p:nvPr/>
        </p:nvSpPr>
        <p:spPr>
          <a:xfrm>
            <a:off x="9370118" y="1989293"/>
            <a:ext cx="19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Power, </a:t>
            </a:r>
            <a:r>
              <a:rPr lang="en-US" sz="2400" b="1" dirty="0" err="1">
                <a:solidFill>
                  <a:schemeClr val="accent4"/>
                </a:solidFill>
              </a:rPr>
              <a:t>etc</a:t>
            </a:r>
            <a:r>
              <a:rPr lang="en-US" sz="2400" b="1" dirty="0">
                <a:solidFill>
                  <a:schemeClr val="accent4"/>
                </a:solidFill>
              </a:rPr>
              <a:t>…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F1B02-0A41-E27B-2999-0C09DF2786F8}"/>
              </a:ext>
            </a:extLst>
          </p:cNvPr>
          <p:cNvCxnSpPr>
            <a:cxnSpLocks/>
          </p:cNvCxnSpPr>
          <p:nvPr/>
        </p:nvCxnSpPr>
        <p:spPr>
          <a:xfrm>
            <a:off x="6678999" y="2546959"/>
            <a:ext cx="0" cy="89592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F01471-012B-03E7-528A-FC20BAF3122C}"/>
              </a:ext>
            </a:extLst>
          </p:cNvPr>
          <p:cNvCxnSpPr>
            <a:cxnSpLocks/>
          </p:cNvCxnSpPr>
          <p:nvPr/>
        </p:nvCxnSpPr>
        <p:spPr>
          <a:xfrm flipH="1">
            <a:off x="6678999" y="3442885"/>
            <a:ext cx="975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3403F39-616B-BBD6-01A4-4CD8EC14B352}"/>
              </a:ext>
            </a:extLst>
          </p:cNvPr>
          <p:cNvSpPr txBox="1"/>
          <p:nvPr/>
        </p:nvSpPr>
        <p:spPr>
          <a:xfrm rot="16200000">
            <a:off x="6021960" y="2877300"/>
            <a:ext cx="100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log</a:t>
            </a:r>
            <a:r>
              <a:rPr lang="en-US" sz="1400" dirty="0"/>
              <a:t>(IU/mL)</a:t>
            </a: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3DEBE831-3F82-A249-606B-27C893C9A7C1}"/>
              </a:ext>
            </a:extLst>
          </p:cNvPr>
          <p:cNvSpPr/>
          <p:nvPr/>
        </p:nvSpPr>
        <p:spPr>
          <a:xfrm rot="10800000">
            <a:off x="4963190" y="1556726"/>
            <a:ext cx="4960615" cy="2948927"/>
          </a:xfrm>
          <a:prstGeom prst="arc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B9D190A-DEEE-4851-E9AA-0FCCD28ACDFB}"/>
              </a:ext>
            </a:extLst>
          </p:cNvPr>
          <p:cNvCxnSpPr/>
          <p:nvPr/>
        </p:nvCxnSpPr>
        <p:spPr>
          <a:xfrm>
            <a:off x="6813852" y="2693726"/>
            <a:ext cx="632072" cy="6085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B4B307D-3CEE-B323-8E0A-07EBA07DFB90}"/>
              </a:ext>
            </a:extLst>
          </p:cNvPr>
          <p:cNvCxnSpPr>
            <a:cxnSpLocks/>
          </p:cNvCxnSpPr>
          <p:nvPr/>
        </p:nvCxnSpPr>
        <p:spPr>
          <a:xfrm>
            <a:off x="759976" y="3025578"/>
            <a:ext cx="2554323" cy="14885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8F6B72-654A-7E90-2594-5F31F30C84D8}"/>
              </a:ext>
            </a:extLst>
          </p:cNvPr>
          <p:cNvSpPr txBox="1"/>
          <p:nvPr/>
        </p:nvSpPr>
        <p:spPr>
          <a:xfrm>
            <a:off x="6559903" y="3460587"/>
            <a:ext cx="986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/ Age</a:t>
            </a:r>
          </a:p>
        </p:txBody>
      </p:sp>
    </p:spTree>
    <p:extLst>
      <p:ext uri="{BB962C8B-B14F-4D97-AF65-F5344CB8AC3E}">
        <p14:creationId xmlns:p14="http://schemas.microsoft.com/office/powerpoint/2010/main" val="47357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4D9D-54C7-A145-8C79-CB308173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Longitudinal VPD titers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272E-2FB1-64F8-025A-31F5CDC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4"/>
                </a:solidFill>
              </a:rPr>
              <a:t>Decay expected, but infrequently quantified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Explicit mechanisms affecting rate of decay hypothesized but also not often quantified (especially in low- and middle-income settings)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4E32F23-4385-7925-D85F-1BBB64D09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0"/>
          <a:stretch/>
        </p:blipFill>
        <p:spPr bwMode="auto">
          <a:xfrm>
            <a:off x="962279" y="3214972"/>
            <a:ext cx="6993001" cy="325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5E31A-C012-0B3E-CC32-BE5211179077}"/>
              </a:ext>
            </a:extLst>
          </p:cNvPr>
          <p:cNvSpPr txBox="1"/>
          <p:nvPr/>
        </p:nvSpPr>
        <p:spPr>
          <a:xfrm>
            <a:off x="962279" y="6581001"/>
            <a:ext cx="529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</a:rPr>
              <a:t>Wang W, </a:t>
            </a:r>
            <a:r>
              <a:rPr lang="en-US" sz="12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</a:rPr>
              <a:t>Nat </a:t>
            </a:r>
            <a:r>
              <a:rPr lang="en-US" sz="1200" b="0" i="1" dirty="0" err="1">
                <a:solidFill>
                  <a:srgbClr val="222222"/>
                </a:solidFill>
                <a:effectLst/>
              </a:rPr>
              <a:t>Microbiol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 (2024). DOI</a:t>
            </a:r>
            <a:r>
              <a:rPr lang="en-US" sz="1200" dirty="0">
                <a:solidFill>
                  <a:srgbClr val="222222"/>
                </a:solidFill>
              </a:rPr>
              <a:t>:</a:t>
            </a:r>
            <a:r>
              <a:rPr lang="en-US" sz="1200" b="0" i="0" dirty="0">
                <a:solidFill>
                  <a:srgbClr val="222222"/>
                </a:solidFill>
                <a:effectLst/>
              </a:rPr>
              <a:t>10.1038/s41564-024-01694-x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68286-BCA8-125C-28B2-7F73C7545F3D}"/>
              </a:ext>
            </a:extLst>
          </p:cNvPr>
          <p:cNvSpPr txBox="1"/>
          <p:nvPr/>
        </p:nvSpPr>
        <p:spPr>
          <a:xfrm>
            <a:off x="8454920" y="3429000"/>
            <a:ext cx="3127247" cy="286232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Declining measles titers (IU/mL) across 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2 years: 1465 (1353 – 1604)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5 years: 889 (837 – 953)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8 years:  645 (584 – 713)</a:t>
            </a:r>
          </a:p>
          <a:p>
            <a:endParaRPr lang="en-US" sz="1500" dirty="0"/>
          </a:p>
          <a:p>
            <a:r>
              <a:rPr lang="en-US" sz="1500" dirty="0"/>
              <a:t>Current titer related to maternal antibody concentration and date of 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Did not examine additional factors that might influence rate of decay (e.g., nutritional status)</a:t>
            </a:r>
          </a:p>
        </p:txBody>
      </p:sp>
    </p:spTree>
    <p:extLst>
      <p:ext uri="{BB962C8B-B14F-4D97-AF65-F5344CB8AC3E}">
        <p14:creationId xmlns:p14="http://schemas.microsoft.com/office/powerpoint/2010/main" val="35804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4A0F-3547-2555-EAED-C59F5AF5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tetanus titers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ED353-E6D8-215A-F40E-2DFFE32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3" y="1308400"/>
            <a:ext cx="4444694" cy="4562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96D617-59AB-8543-B7EB-DBC2728B5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308" cy="435133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Tetanus primary series: 3 doses before age 6 months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4"/>
                </a:solidFill>
              </a:rPr>
              <a:t>Substantial waning expected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dirty="0"/>
              <a:t>WHO recommends 3 boosters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Prevent outbreaks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Achieve and maintain maternal and neonatal tetanus elimination (MNTE)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Relatively low cost (between $0.40 - $1.49 for all boosters per child)</a:t>
            </a:r>
          </a:p>
          <a:p>
            <a:pPr>
              <a:buClr>
                <a:schemeClr val="tx1"/>
              </a:buClr>
            </a:pPr>
            <a:r>
              <a:rPr lang="en-US" dirty="0"/>
              <a:t>EPI programs per country determine booster schedule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33971-6EE5-65DF-10FC-EA71148D966B}"/>
              </a:ext>
            </a:extLst>
          </p:cNvPr>
          <p:cNvSpPr txBox="1"/>
          <p:nvPr/>
        </p:nvSpPr>
        <p:spPr>
          <a:xfrm>
            <a:off x="2003854" y="6027651"/>
            <a:ext cx="981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effectLst/>
              </a:rPr>
              <a:t>WHO Immunological Basis for Immunization Series Module 3: Tetanus</a:t>
            </a:r>
            <a:r>
              <a:rPr lang="en-US" sz="1200" dirty="0"/>
              <a:t> (</a:t>
            </a:r>
            <a:r>
              <a:rPr lang="en-US" sz="1200" dirty="0">
                <a:effectLst/>
              </a:rPr>
              <a:t>Update 2018)</a:t>
            </a:r>
          </a:p>
          <a:p>
            <a:pPr algn="r"/>
            <a:endParaRPr lang="en-US" sz="1200" dirty="0">
              <a:effectLst/>
            </a:endParaRPr>
          </a:p>
          <a:p>
            <a:pPr algn="r"/>
            <a:r>
              <a:rPr lang="en-US" sz="1200" dirty="0"/>
              <a:t>https://</a:t>
            </a:r>
            <a:r>
              <a:rPr lang="en-US" sz="1200" dirty="0" err="1"/>
              <a:t>immunizationdata.who.int</a:t>
            </a:r>
            <a:r>
              <a:rPr lang="en-US" sz="1200" dirty="0"/>
              <a:t>/docs/librariesprovider21/additional-datasets/jrfpresentation-dtp-who-trimmed-041521-final.pptx</a:t>
            </a:r>
          </a:p>
        </p:txBody>
      </p:sp>
    </p:spTree>
    <p:extLst>
      <p:ext uri="{BB962C8B-B14F-4D97-AF65-F5344CB8AC3E}">
        <p14:creationId xmlns:p14="http://schemas.microsoft.com/office/powerpoint/2010/main" val="185360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FFF2-ABC6-5927-0602-E8F76472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assessing tetanus antibody decay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B3786-D118-CC6D-7A19-12A4B0A37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5200" cy="4351338"/>
          </a:xfrm>
        </p:spPr>
        <p:txBody>
          <a:bodyPr/>
          <a:lstStyle/>
          <a:p>
            <a:r>
              <a:rPr lang="en-US" dirty="0"/>
              <a:t>Program for Resistance, Immunology, Surveillance, and Modelling of Malaria (PRISM)</a:t>
            </a:r>
          </a:p>
          <a:p>
            <a:pPr lvl="1"/>
            <a:r>
              <a:rPr lang="en-US" dirty="0"/>
              <a:t>Longitudinal cohort with quarterly sampling</a:t>
            </a:r>
          </a:p>
          <a:p>
            <a:pPr lvl="1"/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characterize tetanus antibody waning overall and by key study characteristics</a:t>
            </a:r>
          </a:p>
        </p:txBody>
      </p:sp>
      <p:pic>
        <p:nvPicPr>
          <p:cNvPr id="5" name="Picture 4" descr="A map of the country&#10;&#10;Description automatically generated">
            <a:extLst>
              <a:ext uri="{FF2B5EF4-FFF2-40B4-BE49-F238E27FC236}">
                <a16:creationId xmlns:a16="http://schemas.microsoft.com/office/drawing/2014/main" id="{F300F06E-5F16-A6CA-7766-D2C9C1C56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14" t="15426" r="1326" b="28308"/>
          <a:stretch/>
        </p:blipFill>
        <p:spPr>
          <a:xfrm>
            <a:off x="7222085" y="1994259"/>
            <a:ext cx="4297681" cy="333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F99D30-B095-E09B-2EA9-FB0540B8D1D6}"/>
              </a:ext>
            </a:extLst>
          </p:cNvPr>
          <p:cNvSpPr/>
          <p:nvPr/>
        </p:nvSpPr>
        <p:spPr>
          <a:xfrm>
            <a:off x="10427377" y="3661231"/>
            <a:ext cx="1092389" cy="999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FEB42-26AC-0E00-0F3A-8EC1037C2B6F}"/>
              </a:ext>
            </a:extLst>
          </p:cNvPr>
          <p:cNvSpPr/>
          <p:nvPr/>
        </p:nvSpPr>
        <p:spPr>
          <a:xfrm>
            <a:off x="9334988" y="3896516"/>
            <a:ext cx="1092389" cy="999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74655-0FD6-AD7A-E8A9-B23804768906}"/>
              </a:ext>
            </a:extLst>
          </p:cNvPr>
          <p:cNvSpPr txBox="1"/>
          <p:nvPr/>
        </p:nvSpPr>
        <p:spPr>
          <a:xfrm>
            <a:off x="9629505" y="5538958"/>
            <a:ext cx="1890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Kamya, </a:t>
            </a:r>
            <a:r>
              <a:rPr lang="en-US" sz="1100" i="1" dirty="0"/>
              <a:t>et al</a:t>
            </a:r>
            <a:r>
              <a:rPr lang="en-US" sz="1100" dirty="0"/>
              <a:t>. (2015)  </a:t>
            </a:r>
            <a:r>
              <a:rPr lang="en-US" sz="1100" i="1" dirty="0"/>
              <a:t>AJTMH.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936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6522827-98CC-F021-6B5C-7D2B7710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59" y="701735"/>
            <a:ext cx="10369296" cy="518464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0D4CC0-F026-4DDF-59CF-021854CE4D34}"/>
              </a:ext>
            </a:extLst>
          </p:cNvPr>
          <p:cNvCxnSpPr>
            <a:cxnSpLocks/>
          </p:cNvCxnSpPr>
          <p:nvPr/>
        </p:nvCxnSpPr>
        <p:spPr>
          <a:xfrm flipH="1">
            <a:off x="9396709" y="4815743"/>
            <a:ext cx="667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D39862-4893-A012-76C6-E759289E43B4}"/>
              </a:ext>
            </a:extLst>
          </p:cNvPr>
          <p:cNvSpPr txBox="1"/>
          <p:nvPr/>
        </p:nvSpPr>
        <p:spPr>
          <a:xfrm>
            <a:off x="10121628" y="4492577"/>
            <a:ext cx="168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Seroprotective </a:t>
            </a:r>
          </a:p>
          <a:p>
            <a:r>
              <a:rPr lang="en-US" dirty="0"/>
              <a:t>threshold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DB0795-50C8-F493-BC0A-9855B391E6C4}"/>
              </a:ext>
            </a:extLst>
          </p:cNvPr>
          <p:cNvCxnSpPr>
            <a:cxnSpLocks/>
          </p:cNvCxnSpPr>
          <p:nvPr/>
        </p:nvCxnSpPr>
        <p:spPr>
          <a:xfrm flipH="1">
            <a:off x="9403369" y="2623064"/>
            <a:ext cx="667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525043-E253-3B83-B407-E67488A195C8}"/>
              </a:ext>
            </a:extLst>
          </p:cNvPr>
          <p:cNvSpPr txBox="1"/>
          <p:nvPr/>
        </p:nvSpPr>
        <p:spPr>
          <a:xfrm>
            <a:off x="10128288" y="2299898"/>
            <a:ext cx="168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Seroprotective </a:t>
            </a:r>
          </a:p>
          <a:p>
            <a:r>
              <a:rPr lang="en-US" dirty="0"/>
              <a:t>threshold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6FB3-3DA0-BFED-90D6-70D5893B21C2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61266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4F15-62EA-517A-97D7-3C917C7F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3998-8D19-413F-D557-FDE476559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120" y="1690688"/>
            <a:ext cx="10515599" cy="4351338"/>
          </a:xfrm>
        </p:spPr>
        <p:txBody>
          <a:bodyPr/>
          <a:lstStyle/>
          <a:p>
            <a:r>
              <a:rPr lang="en-US" dirty="0"/>
              <a:t>Longitudinal data</a:t>
            </a:r>
          </a:p>
          <a:p>
            <a:r>
              <a:rPr lang="en-US" dirty="0"/>
              <a:t>Antibody kinetics</a:t>
            </a:r>
          </a:p>
          <a:p>
            <a:r>
              <a:rPr lang="en-US" dirty="0"/>
              <a:t>Value of analyses of quantitative titers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CBC5-C881-55FA-E2D8-D02DAF4F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Tetanus antibody decay</a:t>
            </a:r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E157CF-A16E-ADC9-3F7A-313818305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2385879" y="1459314"/>
            <a:ext cx="7420241" cy="3710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1A6E4-66D8-9491-39E9-A113B3576647}"/>
              </a:ext>
            </a:extLst>
          </p:cNvPr>
          <p:cNvSpPr txBox="1"/>
          <p:nvPr/>
        </p:nvSpPr>
        <p:spPr>
          <a:xfrm>
            <a:off x="339173" y="5292546"/>
            <a:ext cx="115136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Half-life of antibody titers </a:t>
            </a:r>
            <a:r>
              <a:rPr lang="en-US" sz="2400" dirty="0"/>
              <a:t>is</a:t>
            </a:r>
            <a:r>
              <a:rPr lang="en-US" sz="2400" b="1" dirty="0">
                <a:solidFill>
                  <a:srgbClr val="0072B2"/>
                </a:solidFill>
              </a:rPr>
              <a:t> </a:t>
            </a:r>
            <a:r>
              <a:rPr lang="en-US" sz="2400" dirty="0"/>
              <a:t>3.9 years (95% CI: 3.5–4.4 years).</a:t>
            </a:r>
          </a:p>
          <a:p>
            <a:pPr algn="ctr"/>
            <a:endParaRPr lang="en-US" sz="600" dirty="0"/>
          </a:p>
          <a:p>
            <a:pPr algn="ctr"/>
            <a:r>
              <a:rPr lang="en-US" sz="2400" dirty="0"/>
              <a:t>Estimated </a:t>
            </a:r>
            <a:r>
              <a:rPr lang="en-US" sz="2400" b="1" dirty="0"/>
              <a:t>age of </a:t>
            </a:r>
            <a:r>
              <a:rPr lang="en-US" sz="2400" b="1" dirty="0" err="1"/>
              <a:t>sero</a:t>
            </a:r>
            <a:r>
              <a:rPr lang="en-US" sz="2400" b="1" dirty="0"/>
              <a:t>-reversion </a:t>
            </a:r>
            <a:r>
              <a:rPr lang="en-US" sz="2400" dirty="0"/>
              <a:t>is 8.1-years-old (95% CI: 7.2- to 9.2-years-old). 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1502E-4919-9840-8F6F-79ED107A2D41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15970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F217-9F23-F0C5-BA24-93DC05E6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 by study site</a:t>
            </a:r>
          </a:p>
        </p:txBody>
      </p:sp>
      <p:pic>
        <p:nvPicPr>
          <p:cNvPr id="4" name="Picture 3" descr="A graph showing the age of a person&#10;&#10;AI-generated content may be incorrect.">
            <a:extLst>
              <a:ext uri="{FF2B5EF4-FFF2-40B4-BE49-F238E27FC236}">
                <a16:creationId xmlns:a16="http://schemas.microsoft.com/office/drawing/2014/main" id="{609C4E70-7FE4-8EB2-46BC-46BEE3253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75" y="1454685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997FF-F51A-D0F4-89ED-E8AB2D7EE198}"/>
              </a:ext>
            </a:extLst>
          </p:cNvPr>
          <p:cNvSpPr txBox="1"/>
          <p:nvPr/>
        </p:nvSpPr>
        <p:spPr>
          <a:xfrm>
            <a:off x="352652" y="5169435"/>
            <a:ext cx="1130146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 b="1" strike="sngStrike" dirty="0">
              <a:solidFill>
                <a:srgbClr val="F9756D"/>
              </a:solidFill>
            </a:endParaRPr>
          </a:p>
          <a:p>
            <a:pPr algn="ctr"/>
            <a:r>
              <a:rPr lang="en-US" sz="2400" dirty="0"/>
              <a:t>Half-life of tetanus antibody titers in </a:t>
            </a:r>
            <a:r>
              <a:rPr lang="en-US" sz="2400" b="1" dirty="0">
                <a:solidFill>
                  <a:srgbClr val="D55E00"/>
                </a:solidFill>
              </a:rPr>
              <a:t>Jinja </a:t>
            </a:r>
            <a:r>
              <a:rPr lang="en-US" sz="2400" b="1" dirty="0">
                <a:solidFill>
                  <a:schemeClr val="accent6"/>
                </a:solidFill>
              </a:rPr>
              <a:t>(15.2 years [95% CI: 9.7 to 34.6 years]) </a:t>
            </a:r>
            <a:r>
              <a:rPr lang="en-US" sz="2400" dirty="0"/>
              <a:t>is statistically more than </a:t>
            </a:r>
            <a:r>
              <a:rPr lang="en-US" sz="2400" b="1" dirty="0">
                <a:solidFill>
                  <a:srgbClr val="0072B2"/>
                </a:solidFill>
              </a:rPr>
              <a:t>in Tororo</a:t>
            </a:r>
            <a:r>
              <a:rPr lang="en-US" sz="2400" dirty="0">
                <a:solidFill>
                  <a:srgbClr val="0072B2"/>
                </a:solidFill>
              </a:rPr>
              <a:t> </a:t>
            </a:r>
            <a:r>
              <a:rPr lang="en-US" sz="2400" b="1" dirty="0">
                <a:solidFill>
                  <a:srgbClr val="0072B2"/>
                </a:solidFill>
              </a:rPr>
              <a:t>(2.8 years [95% CI: 2.6 to 3.1 years]))</a:t>
            </a:r>
            <a:r>
              <a:rPr lang="en-US" sz="2400" dirty="0"/>
              <a:t>.</a:t>
            </a:r>
            <a:endParaRPr lang="en-US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75C8A3-B40E-1009-14FE-8073B1E8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1979"/>
            <a:ext cx="3200400" cy="236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27C67-7658-4370-65EB-53FD893C2C55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2853172"/>
            <a:ext cx="562975" cy="1589"/>
          </a:xfrm>
          <a:prstGeom prst="straightConnector1">
            <a:avLst/>
          </a:prstGeom>
          <a:ln>
            <a:solidFill>
              <a:srgbClr val="007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83EA1C-2427-C17A-7F24-434480650DBD}"/>
              </a:ext>
            </a:extLst>
          </p:cNvPr>
          <p:cNvSpPr txBox="1"/>
          <p:nvPr/>
        </p:nvSpPr>
        <p:spPr>
          <a:xfrm>
            <a:off x="4522623" y="2618059"/>
            <a:ext cx="102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2B2"/>
                </a:solidFill>
                <a:latin typeface="+mj-lt"/>
              </a:rPr>
              <a:t>Tororo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E76620-0BE3-0679-056D-D3BE210AA27A}"/>
              </a:ext>
            </a:extLst>
          </p:cNvPr>
          <p:cNvCxnSpPr>
            <a:cxnSpLocks/>
          </p:cNvCxnSpPr>
          <p:nvPr/>
        </p:nvCxnSpPr>
        <p:spPr>
          <a:xfrm flipH="1" flipV="1">
            <a:off x="3548008" y="3938775"/>
            <a:ext cx="974615" cy="4847"/>
          </a:xfrm>
          <a:prstGeom prst="straightConnector1">
            <a:avLst/>
          </a:prstGeom>
          <a:ln>
            <a:solidFill>
              <a:srgbClr val="D55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37CB25-D5BE-7343-2911-289528338C24}"/>
              </a:ext>
            </a:extLst>
          </p:cNvPr>
          <p:cNvSpPr txBox="1"/>
          <p:nvPr/>
        </p:nvSpPr>
        <p:spPr>
          <a:xfrm>
            <a:off x="4601575" y="3717070"/>
            <a:ext cx="75533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55E00"/>
                </a:solidFill>
                <a:latin typeface="+mj-lt"/>
              </a:rPr>
              <a:t>Jinja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CF7EB-D8B5-FADF-0B41-1FB6AE581450}"/>
              </a:ext>
            </a:extLst>
          </p:cNvPr>
          <p:cNvSpPr txBox="1"/>
          <p:nvPr/>
        </p:nvSpPr>
        <p:spPr>
          <a:xfrm>
            <a:off x="1345381" y="4591116"/>
            <a:ext cx="538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j-lt"/>
              </a:rPr>
              <a:t>Kamya MR, </a:t>
            </a:r>
            <a:r>
              <a:rPr lang="en-US" sz="1400" i="1" dirty="0">
                <a:latin typeface="+mj-lt"/>
              </a:rPr>
              <a:t>et al</a:t>
            </a:r>
            <a:r>
              <a:rPr lang="en-US" sz="1400" dirty="0">
                <a:latin typeface="+mj-lt"/>
              </a:rPr>
              <a:t>. </a:t>
            </a:r>
            <a:r>
              <a:rPr lang="en-US" sz="1400" i="1" dirty="0">
                <a:latin typeface="+mj-lt"/>
              </a:rPr>
              <a:t>Am J Trop Med </a:t>
            </a:r>
            <a:r>
              <a:rPr lang="en-US" sz="1400" i="1" dirty="0" err="1">
                <a:latin typeface="+mj-lt"/>
              </a:rPr>
              <a:t>Hyg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(2015).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63D44-31BE-FA76-18ED-B4A31492D4B9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78225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034A-7DE1-2D85-801C-3A3DBDF7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still consider the correlate of protection when evaluating longitudinal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2B64D3-E1A9-D235-79A7-DBCD75C8E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864535"/>
              </p:ext>
            </p:extLst>
          </p:nvPr>
        </p:nvGraphicFramePr>
        <p:xfrm>
          <a:off x="2307758" y="2023219"/>
          <a:ext cx="7576483" cy="1828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03853">
                  <a:extLst>
                    <a:ext uri="{9D8B030D-6E8A-4147-A177-3AD203B41FA5}">
                      <a16:colId xmlns:a16="http://schemas.microsoft.com/office/drawing/2014/main" val="3489970821"/>
                    </a:ext>
                  </a:extLst>
                </a:gridCol>
                <a:gridCol w="1541227">
                  <a:extLst>
                    <a:ext uri="{9D8B030D-6E8A-4147-A177-3AD203B41FA5}">
                      <a16:colId xmlns:a16="http://schemas.microsoft.com/office/drawing/2014/main" val="313592994"/>
                    </a:ext>
                  </a:extLst>
                </a:gridCol>
                <a:gridCol w="1583363">
                  <a:extLst>
                    <a:ext uri="{9D8B030D-6E8A-4147-A177-3AD203B41FA5}">
                      <a16:colId xmlns:a16="http://schemas.microsoft.com/office/drawing/2014/main" val="2678431638"/>
                    </a:ext>
                  </a:extLst>
                </a:gridCol>
                <a:gridCol w="1448040">
                  <a:extLst>
                    <a:ext uri="{9D8B030D-6E8A-4147-A177-3AD203B41FA5}">
                      <a16:colId xmlns:a16="http://schemas.microsoft.com/office/drawing/2014/main" val="2902113886"/>
                    </a:ext>
                  </a:extLst>
                </a:gridCol>
              </a:tblGrid>
              <a:tr h="24787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Jinja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Tororo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>
                          <a:effectLst/>
                        </a:rPr>
                        <a:t>Total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9498316"/>
                  </a:ext>
                </a:extLst>
              </a:tr>
              <a:tr h="49574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Sero-reversion event during study period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  <a:endParaRPr lang="en-US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43339"/>
                  </a:ext>
                </a:extLst>
              </a:tr>
              <a:tr h="49574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No </a:t>
                      </a:r>
                      <a:r>
                        <a:rPr lang="en-US" sz="2000" kern="100" dirty="0" err="1">
                          <a:effectLst/>
                        </a:rPr>
                        <a:t>sero</a:t>
                      </a:r>
                      <a:r>
                        <a:rPr lang="en-US" sz="2000" kern="100" dirty="0">
                          <a:effectLst/>
                        </a:rPr>
                        <a:t>-reversion event during study period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161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70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231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047155"/>
                  </a:ext>
                </a:extLst>
              </a:tr>
              <a:tr h="247874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2000" kern="100" dirty="0">
                          <a:effectLst/>
                        </a:rPr>
                        <a:t>Total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198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122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2000" kern="100" dirty="0">
                          <a:effectLst/>
                        </a:rPr>
                        <a:t>320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6650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DE83099-46C0-04E0-B08A-DF9EB8739834}"/>
              </a:ext>
            </a:extLst>
          </p:cNvPr>
          <p:cNvSpPr txBox="1"/>
          <p:nvPr/>
        </p:nvSpPr>
        <p:spPr>
          <a:xfrm>
            <a:off x="654424" y="4184551"/>
            <a:ext cx="10699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Hazard model</a:t>
            </a:r>
            <a:r>
              <a:rPr lang="en-US" sz="2400" dirty="0"/>
              <a:t>: estimates the probability that an event will occur during a specified time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Among children who were seropositive at the start of the study period, there was a 2.35 (95% CI: 1.53 to 3.62) times increased risk of </a:t>
            </a:r>
            <a:r>
              <a:rPr lang="en-US" sz="2400" dirty="0" err="1"/>
              <a:t>sero</a:t>
            </a:r>
            <a:r>
              <a:rPr lang="en-US" sz="2400" dirty="0"/>
              <a:t>-reversion in Tororo relative to Jinja (p &lt; 0.001). 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915CA-BCFB-D259-3BA8-93EEB55D3594}"/>
              </a:ext>
            </a:extLst>
          </p:cNvPr>
          <p:cNvSpPr txBox="1"/>
          <p:nvPr/>
        </p:nvSpPr>
        <p:spPr>
          <a:xfrm>
            <a:off x="115910" y="6415931"/>
            <a:ext cx="269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Sbarra, </a:t>
            </a:r>
            <a:r>
              <a:rPr lang="en-US" sz="1600" i="1" dirty="0"/>
              <a:t>et al</a:t>
            </a:r>
            <a:r>
              <a:rPr lang="en-US" sz="1600" dirty="0"/>
              <a:t>.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2436892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5EC-D1EF-88B2-FF8A-86A0AE35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857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EC70-B920-62DD-0DC8-001350D7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Reminder: longitudinal data</a:t>
            </a:r>
            <a:br>
              <a:rPr lang="en-US" dirty="0"/>
            </a:br>
            <a:r>
              <a:rPr lang="en-US" sz="2800" i="1" dirty="0"/>
              <a:t>(From Lecture 1)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E8ED-DBF1-0CF3-97E7-90234571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4600" cy="4351338"/>
          </a:xfrm>
        </p:spPr>
        <p:txBody>
          <a:bodyPr/>
          <a:lstStyle/>
          <a:p>
            <a:r>
              <a:rPr lang="en-US" dirty="0"/>
              <a:t>Repeated samples from the same individuals </a:t>
            </a:r>
          </a:p>
          <a:p>
            <a:r>
              <a:rPr lang="en-US" dirty="0"/>
              <a:t>Could be days, weeks, months, years apart</a:t>
            </a:r>
          </a:p>
          <a:p>
            <a:r>
              <a:rPr lang="en-US" dirty="0"/>
              <a:t>Could span various time periods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661C-35C1-9F2D-5E42-41F73D5B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21" y="1454753"/>
            <a:ext cx="6731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F0E7-7D77-A5C6-B63B-F30519E5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Antibody kinetics</a:t>
            </a:r>
          </a:p>
        </p:txBody>
      </p:sp>
      <p:pic>
        <p:nvPicPr>
          <p:cNvPr id="4" name="Google Shape;89;p18">
            <a:extLst>
              <a:ext uri="{FF2B5EF4-FFF2-40B4-BE49-F238E27FC236}">
                <a16:creationId xmlns:a16="http://schemas.microsoft.com/office/drawing/2014/main" id="{65B6D34E-8DA0-DB84-5B01-25B1D6D9DF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758FC2-7167-1760-4E41-BB8E60B0E696}"/>
              </a:ext>
            </a:extLst>
          </p:cNvPr>
          <p:cNvCxnSpPr/>
          <p:nvPr/>
        </p:nvCxnSpPr>
        <p:spPr>
          <a:xfrm>
            <a:off x="5348058" y="1344010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C39895-CA84-2333-6A0C-4D90A63854FE}"/>
              </a:ext>
            </a:extLst>
          </p:cNvPr>
          <p:cNvCxnSpPr/>
          <p:nvPr/>
        </p:nvCxnSpPr>
        <p:spPr>
          <a:xfrm>
            <a:off x="5673879" y="1344010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C89EB6-14DB-5964-BCCD-0725C068E47F}"/>
              </a:ext>
            </a:extLst>
          </p:cNvPr>
          <p:cNvCxnSpPr/>
          <p:nvPr/>
        </p:nvCxnSpPr>
        <p:spPr>
          <a:xfrm>
            <a:off x="7082264" y="1334156"/>
            <a:ext cx="0" cy="4303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099882-5F04-C9C6-C624-B541C7D2FDEA}"/>
              </a:ext>
            </a:extLst>
          </p:cNvPr>
          <p:cNvSpPr txBox="1"/>
          <p:nvPr/>
        </p:nvSpPr>
        <p:spPr>
          <a:xfrm>
            <a:off x="5249470" y="526567"/>
            <a:ext cx="4317016" cy="830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Titers from individual people within cross sectional survey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0F91B4-F01B-F27D-4222-45CAAFF86353}"/>
              </a:ext>
            </a:extLst>
          </p:cNvPr>
          <p:cNvCxnSpPr>
            <a:cxnSpLocks/>
          </p:cNvCxnSpPr>
          <p:nvPr/>
        </p:nvCxnSpPr>
        <p:spPr>
          <a:xfrm flipH="1">
            <a:off x="5161393" y="3924979"/>
            <a:ext cx="4177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6BE8B0-EF69-30DE-A59F-9E10904A704C}"/>
              </a:ext>
            </a:extLst>
          </p:cNvPr>
          <p:cNvCxnSpPr>
            <a:cxnSpLocks/>
          </p:cNvCxnSpPr>
          <p:nvPr/>
        </p:nvCxnSpPr>
        <p:spPr>
          <a:xfrm flipH="1">
            <a:off x="7249886" y="3459896"/>
            <a:ext cx="208936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A4E0A4-417D-DE36-EA5B-C8E0454212F6}"/>
              </a:ext>
            </a:extLst>
          </p:cNvPr>
          <p:cNvCxnSpPr>
            <a:cxnSpLocks/>
          </p:cNvCxnSpPr>
          <p:nvPr/>
        </p:nvCxnSpPr>
        <p:spPr>
          <a:xfrm flipH="1">
            <a:off x="4441435" y="5296579"/>
            <a:ext cx="48978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D2B03F-D3C2-3EC8-5FE6-89974D845A44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C08C5-9889-704E-0B7E-3CF44AA34AD0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B1CA-A4E9-6B96-3A8B-97DC4EB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serostatus often does not tell the full story</a:t>
            </a:r>
          </a:p>
        </p:txBody>
      </p:sp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F130B77B-6EDC-DA81-0C52-6C57160462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82788B-2E8E-E233-92F5-E951F80E67AC}"/>
              </a:ext>
            </a:extLst>
          </p:cNvPr>
          <p:cNvCxnSpPr>
            <a:cxnSpLocks/>
          </p:cNvCxnSpPr>
          <p:nvPr/>
        </p:nvCxnSpPr>
        <p:spPr>
          <a:xfrm flipH="1">
            <a:off x="5161393" y="3924979"/>
            <a:ext cx="417786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EEA57-475A-8667-3532-B9C7AFC5F753}"/>
              </a:ext>
            </a:extLst>
          </p:cNvPr>
          <p:cNvCxnSpPr>
            <a:cxnSpLocks/>
          </p:cNvCxnSpPr>
          <p:nvPr/>
        </p:nvCxnSpPr>
        <p:spPr>
          <a:xfrm flipH="1">
            <a:off x="4441435" y="5296579"/>
            <a:ext cx="48978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94FE75-E2C6-38C2-56C9-FEFAAD5915B4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CBFF8-A572-F055-0169-089378E93317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B7D8B3-0F9A-9E04-4140-6C25C1D29F12}"/>
              </a:ext>
            </a:extLst>
          </p:cNvPr>
          <p:cNvCxnSpPr>
            <a:cxnSpLocks/>
          </p:cNvCxnSpPr>
          <p:nvPr/>
        </p:nvCxnSpPr>
        <p:spPr>
          <a:xfrm flipH="1">
            <a:off x="7249886" y="3459896"/>
            <a:ext cx="208936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BD1EF5-6DC2-B42E-0590-550D6931DC5A}"/>
              </a:ext>
            </a:extLst>
          </p:cNvPr>
          <p:cNvCxnSpPr/>
          <p:nvPr/>
        </p:nvCxnSpPr>
        <p:spPr>
          <a:xfrm>
            <a:off x="925830" y="4445420"/>
            <a:ext cx="81838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CFCBF9-2EBE-4EF8-667C-7B8B27BDC7CA}"/>
              </a:ext>
            </a:extLst>
          </p:cNvPr>
          <p:cNvSpPr txBox="1"/>
          <p:nvPr/>
        </p:nvSpPr>
        <p:spPr>
          <a:xfrm>
            <a:off x="925830" y="4501668"/>
            <a:ext cx="130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Protective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00184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CE89-7E3B-C860-198F-59C2BC91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23C5-25A7-C9D2-0DE4-B9926E3E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serostatus often does not tell the full story</a:t>
            </a:r>
          </a:p>
        </p:txBody>
      </p:sp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AE2668D4-AF8C-B6D2-9B65-5F453F1981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rcRect t="2714"/>
          <a:stretch>
            <a:fillRect/>
          </a:stretch>
        </p:blipFill>
        <p:spPr>
          <a:xfrm>
            <a:off x="1113984" y="2175007"/>
            <a:ext cx="7028232" cy="408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32E25A-4475-15CB-42F7-FED3ECBEA565}"/>
              </a:ext>
            </a:extLst>
          </p:cNvPr>
          <p:cNvCxnSpPr>
            <a:cxnSpLocks/>
          </p:cNvCxnSpPr>
          <p:nvPr/>
        </p:nvCxnSpPr>
        <p:spPr>
          <a:xfrm flipH="1">
            <a:off x="6675120" y="3924979"/>
            <a:ext cx="26641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72F614-2F1B-0648-3663-C12D87B32ED5}"/>
              </a:ext>
            </a:extLst>
          </p:cNvPr>
          <p:cNvSpPr txBox="1"/>
          <p:nvPr/>
        </p:nvSpPr>
        <p:spPr>
          <a:xfrm>
            <a:off x="9339254" y="3407344"/>
            <a:ext cx="2385740" cy="193899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Titers from same person from a longitudinal survey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0B7FC-B583-F008-77C9-062E747EA5BE}"/>
              </a:ext>
            </a:extLst>
          </p:cNvPr>
          <p:cNvCxnSpPr>
            <a:cxnSpLocks/>
          </p:cNvCxnSpPr>
          <p:nvPr/>
        </p:nvCxnSpPr>
        <p:spPr>
          <a:xfrm flipH="1">
            <a:off x="7044464" y="4642348"/>
            <a:ext cx="229479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CB50CB-A1D5-7CC2-259E-CC84D949F586}"/>
              </a:ext>
            </a:extLst>
          </p:cNvPr>
          <p:cNvSpPr/>
          <p:nvPr/>
        </p:nvSpPr>
        <p:spPr>
          <a:xfrm>
            <a:off x="1113984" y="3924979"/>
            <a:ext cx="1204673" cy="793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32B39-68F6-295D-CE2B-8C3C4A5D4589}"/>
              </a:ext>
            </a:extLst>
          </p:cNvPr>
          <p:cNvCxnSpPr/>
          <p:nvPr/>
        </p:nvCxnSpPr>
        <p:spPr>
          <a:xfrm>
            <a:off x="925830" y="4445420"/>
            <a:ext cx="81838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A5DFC3-306A-04BE-A49D-FC064850F5F8}"/>
              </a:ext>
            </a:extLst>
          </p:cNvPr>
          <p:cNvSpPr txBox="1"/>
          <p:nvPr/>
        </p:nvSpPr>
        <p:spPr>
          <a:xfrm>
            <a:off x="925830" y="4501668"/>
            <a:ext cx="1303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Protective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570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DCC4-6AF2-DBBC-7AB9-6FC9AA92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without longitudinal data, there is still value in analyzing quantitative titers</a:t>
            </a: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C895E7E6-0F6A-9273-E1DA-6A8FE0B3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366683"/>
            <a:ext cx="11582398" cy="289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C3989-95D8-D631-95B1-23E02B716A68}"/>
              </a:ext>
            </a:extLst>
          </p:cNvPr>
          <p:cNvSpPr txBox="1"/>
          <p:nvPr/>
        </p:nvSpPr>
        <p:spPr>
          <a:xfrm>
            <a:off x="115910" y="5938278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Carcelen</a:t>
            </a:r>
            <a:r>
              <a:rPr lang="en-US" sz="1400" dirty="0"/>
              <a:t>, Winter,</a:t>
            </a:r>
            <a:r>
              <a:rPr lang="en-US" sz="1400" i="1" dirty="0"/>
              <a:t> et al</a:t>
            </a:r>
            <a:r>
              <a:rPr lang="en-US" sz="1400" dirty="0"/>
              <a:t>. (2022) </a:t>
            </a:r>
            <a:r>
              <a:rPr lang="en-US" sz="1400" i="1" dirty="0"/>
              <a:t>Sci Reports.</a:t>
            </a:r>
          </a:p>
        </p:txBody>
      </p:sp>
    </p:spTree>
    <p:extLst>
      <p:ext uri="{BB962C8B-B14F-4D97-AF65-F5344CB8AC3E}">
        <p14:creationId xmlns:p14="http://schemas.microsoft.com/office/powerpoint/2010/main" val="417717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F721-7C74-B9D9-F01D-DDDBC39F8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3DBE-5578-9738-B048-E7046C87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without longitudinal data, there is still value in analyzing quantitative titers</a:t>
            </a:r>
          </a:p>
        </p:txBody>
      </p:sp>
      <p:pic>
        <p:nvPicPr>
          <p:cNvPr id="15" name="Content Placeholder 14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2C161F4A-5B38-E30F-1DAE-60F1BD8C2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34"/>
          <a:stretch>
            <a:fillRect/>
          </a:stretch>
        </p:blipFill>
        <p:spPr>
          <a:xfrm>
            <a:off x="627527" y="2259106"/>
            <a:ext cx="5468473" cy="3689818"/>
          </a:xfrm>
        </p:spPr>
      </p:pic>
      <p:pic>
        <p:nvPicPr>
          <p:cNvPr id="4" name="Picture 3" descr="A graph of a number of measles&#10;&#10;AI-generated content may be incorrect.">
            <a:extLst>
              <a:ext uri="{FF2B5EF4-FFF2-40B4-BE49-F238E27FC236}">
                <a16:creationId xmlns:a16="http://schemas.microsoft.com/office/drawing/2014/main" id="{DE62860A-8309-4C00-B095-D1DFB303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3"/>
          <a:stretch>
            <a:fillRect/>
          </a:stretch>
        </p:blipFill>
        <p:spPr>
          <a:xfrm>
            <a:off x="6580094" y="1743636"/>
            <a:ext cx="4415118" cy="4205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5B4C6-A41C-F65A-D69A-D1918EB04B6D}"/>
              </a:ext>
            </a:extLst>
          </p:cNvPr>
          <p:cNvSpPr txBox="1"/>
          <p:nvPr/>
        </p:nvSpPr>
        <p:spPr>
          <a:xfrm>
            <a:off x="115910" y="5938278"/>
            <a:ext cx="34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Carcelen</a:t>
            </a:r>
            <a:r>
              <a:rPr lang="en-US" sz="1400" dirty="0"/>
              <a:t>, Winter,</a:t>
            </a:r>
            <a:r>
              <a:rPr lang="en-US" sz="1400" i="1" dirty="0"/>
              <a:t> et al</a:t>
            </a:r>
            <a:r>
              <a:rPr lang="en-US" sz="1400" dirty="0"/>
              <a:t>. (2022) </a:t>
            </a:r>
            <a:r>
              <a:rPr lang="en-US" sz="1400" i="1" dirty="0"/>
              <a:t>Sci Reports.</a:t>
            </a:r>
          </a:p>
        </p:txBody>
      </p:sp>
    </p:spTree>
    <p:extLst>
      <p:ext uri="{BB962C8B-B14F-4D97-AF65-F5344CB8AC3E}">
        <p14:creationId xmlns:p14="http://schemas.microsoft.com/office/powerpoint/2010/main" val="67728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1974-B6C1-0668-A5D9-8057CBB8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data can help us analyze…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CE5F-D1FA-A233-1DB0-CA2997C1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response to infection/vaccination</a:t>
            </a:r>
          </a:p>
          <a:p>
            <a:r>
              <a:rPr lang="en-US" dirty="0"/>
              <a:t>Incidence and time-since-infection (TSI)</a:t>
            </a:r>
          </a:p>
          <a:p>
            <a:r>
              <a:rPr lang="en-US" dirty="0"/>
              <a:t>Boosting (from exposure or vaccination)</a:t>
            </a:r>
          </a:p>
          <a:p>
            <a:r>
              <a:rPr lang="en-US" dirty="0"/>
              <a:t>Waning or decay</a:t>
            </a:r>
          </a:p>
        </p:txBody>
      </p:sp>
    </p:spTree>
    <p:extLst>
      <p:ext uri="{BB962C8B-B14F-4D97-AF65-F5344CB8AC3E}">
        <p14:creationId xmlns:p14="http://schemas.microsoft.com/office/powerpoint/2010/main" val="122994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43642</TotalTime>
  <Words>1153</Words>
  <Application>Microsoft Macintosh PowerPoint</Application>
  <PresentationFormat>Widescreen</PresentationFormat>
  <Paragraphs>155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Harding</vt:lpstr>
      <vt:lpstr>Times New Roman</vt:lpstr>
      <vt:lpstr>Office Theme</vt:lpstr>
      <vt:lpstr>Longitudinal analyses of serological data</vt:lpstr>
      <vt:lpstr>Outline</vt:lpstr>
      <vt:lpstr>Reminder: longitudinal data (From Lecture 1) </vt:lpstr>
      <vt:lpstr>Antibody kinetics</vt:lpstr>
      <vt:lpstr>Binary serostatus often does not tell the full story</vt:lpstr>
      <vt:lpstr>Binary serostatus often does not tell the full story</vt:lpstr>
      <vt:lpstr>Even without longitudinal data, there is still value in analyzing quantitative titers</vt:lpstr>
      <vt:lpstr>Even without longitudinal data, there is still value in analyzing quantitative titers</vt:lpstr>
      <vt:lpstr>Longitudinal data can help us analyze…</vt:lpstr>
      <vt:lpstr>Initial response to infection / vaccination Including immunogenicity studies</vt:lpstr>
      <vt:lpstr>Seroincidence estimation</vt:lpstr>
      <vt:lpstr>Time-since-infection (TSI)</vt:lpstr>
      <vt:lpstr>Example: TSI</vt:lpstr>
      <vt:lpstr>Boosting</vt:lpstr>
      <vt:lpstr>Waning models</vt:lpstr>
      <vt:lpstr>Application: Longitudinal VPD titers</vt:lpstr>
      <vt:lpstr>Longitudinal tetanus titers</vt:lpstr>
      <vt:lpstr>Application: assessing tetanus antibody decay </vt:lpstr>
      <vt:lpstr>PowerPoint Presentation</vt:lpstr>
      <vt:lpstr>Tetanus antibody decay</vt:lpstr>
      <vt:lpstr>Decay by study site</vt:lpstr>
      <vt:lpstr>We can still consider the correlate of protection when evaluating longitudinal data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Saki Takahashi</cp:lastModifiedBy>
  <cp:revision>70</cp:revision>
  <dcterms:created xsi:type="dcterms:W3CDTF">2025-04-09T16:28:51Z</dcterms:created>
  <dcterms:modified xsi:type="dcterms:W3CDTF">2025-07-31T12:29:52Z</dcterms:modified>
</cp:coreProperties>
</file>